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  <p:sldMasterId id="2147483688" r:id="rId3"/>
  </p:sldMasterIdLst>
  <p:notesMasterIdLst>
    <p:notesMasterId r:id="rId11"/>
  </p:notesMasterIdLst>
  <p:sldIdLst>
    <p:sldId id="259" r:id="rId4"/>
    <p:sldId id="266" r:id="rId5"/>
    <p:sldId id="285" r:id="rId6"/>
    <p:sldId id="268" r:id="rId7"/>
    <p:sldId id="287" r:id="rId8"/>
    <p:sldId id="286" r:id="rId9"/>
    <p:sldId id="289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98" d="100"/>
          <a:sy n="98" d="100"/>
        </p:scale>
        <p:origin x="3402" y="84"/>
      </p:cViewPr>
      <p:guideLst/>
    </p:cSldViewPr>
  </p:slideViewPr>
  <p:outlineViewPr>
    <p:cViewPr>
      <p:scale>
        <a:sx n="33" d="100"/>
        <a:sy n="33" d="100"/>
      </p:scale>
      <p:origin x="0" y="-17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7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EE520-8289-47E6-9135-F9C9D8EDDA9E}" type="datetimeFigureOut">
              <a:rPr lang="da-DK" smtClean="0"/>
              <a:t>07-10-2024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2467D-CAE3-410A-9B77-9069F15622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33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står skidt til med vores vandmiljø: Kun 5 af 109 kysvande er i god økologisk tilstand</a:t>
            </a:r>
          </a:p>
          <a:p>
            <a:r>
              <a:rPr lang="da-DK" dirty="0" smtClean="0"/>
              <a:t>Kun 2,3% er beskyttet natur – vi skal nå 20 %</a:t>
            </a:r>
          </a:p>
          <a:p>
            <a:r>
              <a:rPr lang="da-DK" dirty="0" smtClean="0"/>
              <a:t>389 arter er udryddet og næsten lige så mange er kritisk truede</a:t>
            </a:r>
          </a:p>
          <a:p>
            <a:r>
              <a:rPr lang="da-DK" dirty="0" smtClean="0"/>
              <a:t>- OBS: Biodiversitetskrise</a:t>
            </a:r>
          </a:p>
          <a:p>
            <a:r>
              <a:rPr lang="da-DK" dirty="0" smtClean="0"/>
              <a:t>Klimaforandringer: Temperaturen frem mod 2021 vil stige op mod 3,4 grader, mere hedebølge, tørke, regn osv. </a:t>
            </a:r>
            <a:endParaRPr lang="da-DK" dirty="0"/>
          </a:p>
          <a:p>
            <a:r>
              <a:rPr lang="da-DK" dirty="0" smtClean="0"/>
              <a:t>Mere vand: stormfloder, mere vand for oven, stigende </a:t>
            </a:r>
            <a:r>
              <a:rPr lang="da-DK" dirty="0" err="1" smtClean="0"/>
              <a:t>grundvald</a:t>
            </a:r>
            <a:r>
              <a:rPr lang="da-DK" dirty="0" smtClean="0"/>
              <a:t> og problem med vores grundvand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2467D-CAE3-410A-9B77-9069F15622A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65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da-DK" dirty="0" smtClean="0"/>
              <a:t>Klik for at redigere titeltypografien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C4EC79E9-DBC8-2549-8DFD-196E23B7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505" y="6308725"/>
            <a:ext cx="4114800" cy="168276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a-DK" smtClean="0"/>
              <a:t>Tast præsentationens navn i sidefod</a:t>
            </a:r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513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-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336800"/>
            <a:ext cx="3932237" cy="35321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19"/>
          </p:nvPr>
        </p:nvSpPr>
        <p:spPr>
          <a:xfrm>
            <a:off x="5321300" y="457200"/>
            <a:ext cx="6057900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164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- Sammenligning u. unde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1841500"/>
            <a:ext cx="5157787" cy="43481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1841500"/>
            <a:ext cx="5183188" cy="434816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28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-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581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række me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5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  <p:sp>
        <p:nvSpPr>
          <p:cNvPr id="37" name="Pladsholder til billede 7">
            <a:extLst>
              <a:ext uri="{FF2B5EF4-FFF2-40B4-BE49-F238E27FC236}">
                <a16:creationId xmlns:a16="http://schemas.microsoft.com/office/drawing/2014/main" id="{476478C6-16E0-D248-BC31-88516B5418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8588" y="1553465"/>
            <a:ext cx="4498657" cy="248412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8" name="Pladsholder til billede 7">
            <a:extLst>
              <a:ext uri="{FF2B5EF4-FFF2-40B4-BE49-F238E27FC236}">
                <a16:creationId xmlns:a16="http://schemas.microsoft.com/office/drawing/2014/main" id="{239A8BEE-C176-A847-A840-C5216A2DEB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1743" y="1544575"/>
            <a:ext cx="4498657" cy="248412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9" name="Pladsholder til tekst 12">
            <a:extLst>
              <a:ext uri="{FF2B5EF4-FFF2-40B4-BE49-F238E27FC236}">
                <a16:creationId xmlns:a16="http://schemas.microsoft.com/office/drawing/2014/main" id="{97BD1ABB-1E93-A54D-92CE-4C3310E76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8588" y="4273489"/>
            <a:ext cx="4498975" cy="1569374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0" name="Pladsholder til tekst 12">
            <a:extLst>
              <a:ext uri="{FF2B5EF4-FFF2-40B4-BE49-F238E27FC236}">
                <a16:creationId xmlns:a16="http://schemas.microsoft.com/office/drawing/2014/main" id="{7226ABB8-42CC-B646-A433-3338BBFA2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743" y="4273488"/>
            <a:ext cx="4498975" cy="1569374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1" name="Titel 35"/>
          <p:cNvSpPr>
            <a:spLocks noGrp="1"/>
          </p:cNvSpPr>
          <p:nvPr>
            <p:ph type="title"/>
          </p:nvPr>
        </p:nvSpPr>
        <p:spPr>
          <a:xfrm>
            <a:off x="1398588" y="711200"/>
            <a:ext cx="9401812" cy="606362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0791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række med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>
            <a:extLst>
              <a:ext uri="{FF2B5EF4-FFF2-40B4-BE49-F238E27FC236}">
                <a16:creationId xmlns:a16="http://schemas.microsoft.com/office/drawing/2014/main" id="{476478C6-16E0-D248-BC31-88516B5418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64" y="1553465"/>
            <a:ext cx="3349624" cy="2326656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5" name="Pladsholder til billede 7">
            <a:extLst>
              <a:ext uri="{FF2B5EF4-FFF2-40B4-BE49-F238E27FC236}">
                <a16:creationId xmlns:a16="http://schemas.microsoft.com/office/drawing/2014/main" id="{1269148C-CED2-C74F-B8BB-3F06059D88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46269" y="1553465"/>
            <a:ext cx="3299460" cy="2326656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6" name="Pladsholder til billede 7">
            <a:extLst>
              <a:ext uri="{FF2B5EF4-FFF2-40B4-BE49-F238E27FC236}">
                <a16:creationId xmlns:a16="http://schemas.microsoft.com/office/drawing/2014/main" id="{C01B3248-13B2-844D-AD42-09C2B4E879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1015" y="1553465"/>
            <a:ext cx="3299460" cy="2326656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97AF9DFA-E555-CF4A-80AB-FEE1000C34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6765" y="4112896"/>
            <a:ext cx="3349624" cy="1745463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9" name="Pladsholder til tekst 12">
            <a:extLst>
              <a:ext uri="{FF2B5EF4-FFF2-40B4-BE49-F238E27FC236}">
                <a16:creationId xmlns:a16="http://schemas.microsoft.com/office/drawing/2014/main" id="{FB97A96E-1BCF-774E-8759-C3295670D0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6269" y="4112896"/>
            <a:ext cx="3299460" cy="1745463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Pladsholder til tekst 12">
            <a:extLst>
              <a:ext uri="{FF2B5EF4-FFF2-40B4-BE49-F238E27FC236}">
                <a16:creationId xmlns:a16="http://schemas.microsoft.com/office/drawing/2014/main" id="{A6B28C97-B2BE-A64C-8518-151CF73F20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1015" y="4113871"/>
            <a:ext cx="3299460" cy="1745463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8780284-4DD5-8045-9BA6-11174269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619932"/>
            <a:ext cx="10653711" cy="694123"/>
          </a:xfrm>
          <a:prstGeom prst="rect">
            <a:avLst/>
          </a:prstGeom>
        </p:spPr>
        <p:txBody>
          <a:bodyPr lIns="0" tIns="46800" rIns="0" anchor="b" anchorCtr="0">
            <a:normAutofit/>
          </a:bodyPr>
          <a:lstStyle>
            <a:lvl1pPr>
              <a:defRPr sz="32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7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8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412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række med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>
            <a:extLst>
              <a:ext uri="{FF2B5EF4-FFF2-40B4-BE49-F238E27FC236}">
                <a16:creationId xmlns:a16="http://schemas.microsoft.com/office/drawing/2014/main" id="{476478C6-16E0-D248-BC31-88516B5418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64" y="1553465"/>
            <a:ext cx="2456884" cy="153844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97AF9DFA-E555-CF4A-80AB-FEE1000C34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6765" y="3331322"/>
            <a:ext cx="2456883" cy="2545603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8780284-4DD5-8045-9BA6-111742691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619932"/>
            <a:ext cx="10653711" cy="694123"/>
          </a:xfrm>
          <a:prstGeom prst="rect">
            <a:avLst/>
          </a:prstGeom>
        </p:spPr>
        <p:txBody>
          <a:bodyPr lIns="0" tIns="46800" rIns="0" anchor="b" anchorCtr="0">
            <a:normAutofit/>
          </a:bodyPr>
          <a:lstStyle>
            <a:lvl1pPr>
              <a:defRPr sz="3200" b="1"/>
            </a:lvl1pPr>
          </a:lstStyle>
          <a:p>
            <a:r>
              <a:rPr lang="da-DK" dirty="0"/>
              <a:t>Klik for at </a:t>
            </a:r>
            <a:r>
              <a:rPr lang="da-DK" dirty="0" smtClean="0"/>
              <a:t>redigere </a:t>
            </a:r>
            <a:r>
              <a:rPr lang="da-DK" dirty="0"/>
              <a:t>titeltypografien i masteren</a:t>
            </a:r>
          </a:p>
        </p:txBody>
      </p:sp>
      <p:sp>
        <p:nvSpPr>
          <p:cNvPr id="17" name="Pladsholder til billede 7">
            <a:extLst>
              <a:ext uri="{FF2B5EF4-FFF2-40B4-BE49-F238E27FC236}">
                <a16:creationId xmlns:a16="http://schemas.microsoft.com/office/drawing/2014/main" id="{2C1B58C3-745B-3E46-8016-E4E223B581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500627" y="1553464"/>
            <a:ext cx="2456884" cy="153844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9" name="Pladsholder til billede 7">
            <a:extLst>
              <a:ext uri="{FF2B5EF4-FFF2-40B4-BE49-F238E27FC236}">
                <a16:creationId xmlns:a16="http://schemas.microsoft.com/office/drawing/2014/main" id="{7FF582AA-D575-DF42-BD3F-6F923C3EAF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4490" y="1553463"/>
            <a:ext cx="2456884" cy="153844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0" name="Pladsholder til billede 7">
            <a:extLst>
              <a:ext uri="{FF2B5EF4-FFF2-40B4-BE49-F238E27FC236}">
                <a16:creationId xmlns:a16="http://schemas.microsoft.com/office/drawing/2014/main" id="{EF94B776-D55C-EB4E-A160-4BC5A89297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68354" y="1553461"/>
            <a:ext cx="2456884" cy="153844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1" name="Pladsholder til tekst 12">
            <a:extLst>
              <a:ext uri="{FF2B5EF4-FFF2-40B4-BE49-F238E27FC236}">
                <a16:creationId xmlns:a16="http://schemas.microsoft.com/office/drawing/2014/main" id="{FE724ED5-5A73-BE4F-94E3-7F0A6F63DD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00627" y="3321050"/>
            <a:ext cx="2456883" cy="2545603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Pladsholder til tekst 12">
            <a:extLst>
              <a:ext uri="{FF2B5EF4-FFF2-40B4-BE49-F238E27FC236}">
                <a16:creationId xmlns:a16="http://schemas.microsoft.com/office/drawing/2014/main" id="{8FBCEED8-321D-9F4F-9E68-4AC1957EFA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34489" y="3321049"/>
            <a:ext cx="2456883" cy="2545603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12">
            <a:extLst>
              <a:ext uri="{FF2B5EF4-FFF2-40B4-BE49-F238E27FC236}">
                <a16:creationId xmlns:a16="http://schemas.microsoft.com/office/drawing/2014/main" id="{BDD2E7EB-A952-5D4D-8DEF-FD1ED117FF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8628" y="3321048"/>
            <a:ext cx="2456883" cy="2545603"/>
          </a:xfrm>
        </p:spPr>
        <p:txBody>
          <a:bodyPr lIns="0" tIns="4680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8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757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medieklip 7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5930900"/>
          </a:xfrm>
        </p:spPr>
        <p:txBody>
          <a:bodyPr/>
          <a:lstStyle/>
          <a:p>
            <a:r>
              <a:rPr lang="da-DK" smtClean="0"/>
              <a:t>Klik på ikonet for at tilføje et medie</a:t>
            </a:r>
            <a:endParaRPr lang="da-DK"/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096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bille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158576" y="0"/>
            <a:ext cx="3874847" cy="6857999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2"/>
          </p:nvPr>
        </p:nvSpPr>
        <p:spPr>
          <a:xfrm>
            <a:off x="-12700" y="0"/>
            <a:ext cx="4011723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8192976" y="0"/>
            <a:ext cx="3999024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418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og kontakt -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86039623-C319-EA41-B26F-91CF0BE8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7102" y="1885640"/>
            <a:ext cx="3120119" cy="338554"/>
          </a:xfrm>
        </p:spPr>
        <p:txBody>
          <a:bodyPr wrap="none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Fornavn efternavn</a:t>
            </a:r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FCA55113-5ECF-4E41-9F30-D624C109FF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7102" y="2248646"/>
            <a:ext cx="3120119" cy="338554"/>
          </a:xfrm>
        </p:spPr>
        <p:txBody>
          <a:bodyPr wrap="none" t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Stilling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B15C62F7-0031-7441-88A4-3F9F4BFD9F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102" y="2778498"/>
            <a:ext cx="3120120" cy="197432"/>
          </a:xfrm>
        </p:spPr>
        <p:txBody>
          <a:bodyPr wrap="none" t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Tast telefon (husk </a:t>
            </a:r>
            <a:r>
              <a:rPr lang="da-DK" dirty="0" smtClean="0"/>
              <a:t>+45)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FCF40F1-E259-8E44-A914-8B1A0CB6D3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102" y="3002974"/>
            <a:ext cx="3120120" cy="197432"/>
          </a:xfrm>
        </p:spPr>
        <p:txBody>
          <a:bodyPr wrap="none" t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Tast mailadresse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1B249CF-7C01-4949-81AC-9A82344DDB19}"/>
              </a:ext>
            </a:extLst>
          </p:cNvPr>
          <p:cNvSpPr txBox="1"/>
          <p:nvPr userDrawn="1"/>
        </p:nvSpPr>
        <p:spPr>
          <a:xfrm>
            <a:off x="3013364" y="3226806"/>
            <a:ext cx="1873857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lvl="0" algn="r">
              <a:spcAft>
                <a:spcPts val="100"/>
              </a:spcAft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www.aeroekommune.dk</a:t>
            </a:r>
            <a:endParaRPr lang="da-DK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04709" y="1246875"/>
            <a:ext cx="4932218" cy="426922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Tak for nu!</a:t>
            </a: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99" y="3967632"/>
            <a:ext cx="269322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24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17" y="1911004"/>
            <a:ext cx="7570925" cy="3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3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fortegnelse u.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046162"/>
            <a:ext cx="6186820" cy="1325563"/>
          </a:xfrm>
          <a:noFill/>
        </p:spPr>
        <p:txBody>
          <a:bodyPr/>
          <a:lstStyle>
            <a:lvl1pPr>
              <a:defRPr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28800" y="2380070"/>
            <a:ext cx="6186820" cy="3579688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/>
            </a:lvl1pPr>
            <a:lvl2pPr marL="457200" indent="0">
              <a:lnSpc>
                <a:spcPct val="150000"/>
              </a:lnSpc>
              <a:buFontTx/>
              <a:buNone/>
              <a:defRPr/>
            </a:lvl2pPr>
            <a:lvl3pPr marL="914400" indent="0">
              <a:lnSpc>
                <a:spcPct val="150000"/>
              </a:lnSpc>
              <a:buFontTx/>
              <a:buNone/>
              <a:defRPr/>
            </a:lvl3pPr>
            <a:lvl4pPr marL="1371600" indent="0">
              <a:lnSpc>
                <a:spcPct val="150000"/>
              </a:lnSpc>
              <a:buFontTx/>
              <a:buNone/>
              <a:defRPr/>
            </a:lvl4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46" y="6086350"/>
            <a:ext cx="2932032" cy="540000"/>
          </a:xfrm>
          <a:prstGeom prst="rect">
            <a:avLst/>
          </a:prstGeom>
        </p:spPr>
      </p:pic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964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 - hav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 rot="10800000">
            <a:off x="7256" y="4811573"/>
            <a:ext cx="14400000" cy="14400000"/>
          </a:xfrm>
          <a:prstGeom prst="rect">
            <a:avLst/>
          </a:prstGeom>
          <a:blipFill>
            <a:blip r:embed="rId2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7" y="6100089"/>
            <a:ext cx="2932032" cy="5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C4EC79E9-DBC8-2549-8DFD-196E23B7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505" y="6308725"/>
            <a:ext cx="4114800" cy="1682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Tast præsentationens navn i sidefod</a:t>
            </a:r>
            <a:endParaRPr lang="da-DK" dirty="0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79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neskifter - hav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 rot="10800000">
            <a:off x="7256" y="4811573"/>
            <a:ext cx="14400000" cy="14400000"/>
          </a:xfrm>
          <a:prstGeom prst="rect">
            <a:avLst/>
          </a:prstGeom>
          <a:blipFill>
            <a:blip r:embed="rId2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7" y="6100089"/>
            <a:ext cx="2932032" cy="540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56083" y="2516044"/>
            <a:ext cx="8972217" cy="1325563"/>
          </a:xfrm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Side </a:t>
            </a:r>
            <a:fld id="{58ACB27B-8CDD-D145-894C-191927230372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749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leder hav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241800" y="108958"/>
            <a:ext cx="3871400" cy="6640086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2"/>
          </p:nvPr>
        </p:nvSpPr>
        <p:spPr>
          <a:xfrm>
            <a:off x="132546" y="108954"/>
            <a:ext cx="3949700" cy="6640089"/>
          </a:xfrm>
        </p:spPr>
        <p:txBody>
          <a:bodyPr/>
          <a:lstStyle/>
          <a:p>
            <a:endParaRPr lang="da-DK"/>
          </a:p>
        </p:txBody>
      </p:sp>
      <p:sp>
        <p:nvSpPr>
          <p:cNvPr id="4" name="Rektangel 3"/>
          <p:cNvSpPr/>
          <p:nvPr userDrawn="1"/>
        </p:nvSpPr>
        <p:spPr>
          <a:xfrm rot="10800000">
            <a:off x="7859200" y="-4618627"/>
            <a:ext cx="10800000" cy="10800000"/>
          </a:xfrm>
          <a:prstGeom prst="rect">
            <a:avLst/>
          </a:prstGeom>
          <a:blipFill>
            <a:blip r:embed="rId2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7" y="6100089"/>
            <a:ext cx="29320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6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le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8113200" y="0"/>
            <a:ext cx="40788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Rektangel 3"/>
          <p:cNvSpPr/>
          <p:nvPr userDrawn="1"/>
        </p:nvSpPr>
        <p:spPr>
          <a:xfrm rot="10800000">
            <a:off x="-2540811" y="4665073"/>
            <a:ext cx="10800000" cy="10800000"/>
          </a:xfrm>
          <a:prstGeom prst="rect">
            <a:avLst/>
          </a:prstGeom>
          <a:blipFill>
            <a:blip r:embed="rId2">
              <a:alphaModFix am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787964" y="1824037"/>
            <a:ext cx="6744275" cy="284103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itel 14"/>
          <p:cNvSpPr>
            <a:spLocks noGrp="1"/>
          </p:cNvSpPr>
          <p:nvPr>
            <p:ph type="title"/>
          </p:nvPr>
        </p:nvSpPr>
        <p:spPr>
          <a:xfrm>
            <a:off x="787964" y="365125"/>
            <a:ext cx="6744276" cy="1325563"/>
          </a:xfrm>
          <a:noFill/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038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og kontakt - hav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86039623-C319-EA41-B26F-91CF0BE8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7102" y="1885640"/>
            <a:ext cx="3120119" cy="338554"/>
          </a:xfrm>
        </p:spPr>
        <p:txBody>
          <a:bodyPr wrap="none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Fornavn efternavn</a:t>
            </a:r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FCA55113-5ECF-4E41-9F30-D624C109FF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7102" y="2248646"/>
            <a:ext cx="3120119" cy="338554"/>
          </a:xfrm>
        </p:spPr>
        <p:txBody>
          <a:bodyPr wrap="none" t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Stilling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B15C62F7-0031-7441-88A4-3F9F4BFD9F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102" y="2778498"/>
            <a:ext cx="3120120" cy="197432"/>
          </a:xfrm>
        </p:spPr>
        <p:txBody>
          <a:bodyPr wrap="none" t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Tast telefon (husk </a:t>
            </a:r>
            <a:r>
              <a:rPr lang="da-DK" dirty="0" smtClean="0"/>
              <a:t>+45)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FCF40F1-E259-8E44-A914-8B1A0CB6D3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102" y="3002974"/>
            <a:ext cx="3120120" cy="197432"/>
          </a:xfrm>
        </p:spPr>
        <p:txBody>
          <a:bodyPr wrap="none" t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Tast mailadresse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1B249CF-7C01-4949-81AC-9A82344DDB19}"/>
              </a:ext>
            </a:extLst>
          </p:cNvPr>
          <p:cNvSpPr txBox="1"/>
          <p:nvPr userDrawn="1"/>
        </p:nvSpPr>
        <p:spPr>
          <a:xfrm>
            <a:off x="3013364" y="3226806"/>
            <a:ext cx="1873857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lvl="0" algn="r">
              <a:spcAft>
                <a:spcPts val="100"/>
              </a:spcAft>
            </a:pPr>
            <a:r>
              <a:rPr lang="da-DK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www.aeroekommune.dk</a:t>
            </a:r>
            <a:endParaRPr lang="da-DK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99" y="3964384"/>
            <a:ext cx="2693222" cy="1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04709" y="1246875"/>
            <a:ext cx="4932218" cy="4269220"/>
          </a:xfrm>
          <a:noFill/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nu!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71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hav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17" y="1911004"/>
            <a:ext cx="7570925" cy="3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 - blad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7" y="6100089"/>
            <a:ext cx="2932032" cy="5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C4EC79E9-DBC8-2549-8DFD-196E23B7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505" y="6308725"/>
            <a:ext cx="4114800" cy="1682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Tast præsentationens navn i sidefod</a:t>
            </a:r>
            <a:endParaRPr lang="da-DK" dirty="0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-5400000" y="-1171962"/>
            <a:ext cx="10800000" cy="10800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25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neskifter - blad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778142" y="-1171962"/>
            <a:ext cx="10800000" cy="10800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56084" y="2516044"/>
            <a:ext cx="6476090" cy="1325563"/>
          </a:xfrm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7" y="6100089"/>
            <a:ext cx="2932032" cy="540000"/>
          </a:xfrm>
          <a:prstGeom prst="rect">
            <a:avLst/>
          </a:prstGeom>
        </p:spPr>
      </p:pic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357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fortegn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046162"/>
            <a:ext cx="618682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28800" y="2380070"/>
            <a:ext cx="6186820" cy="3579688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/>
            </a:lvl1pPr>
            <a:lvl2pPr marL="457200" indent="0">
              <a:lnSpc>
                <a:spcPct val="150000"/>
              </a:lnSpc>
              <a:buFontTx/>
              <a:buNone/>
              <a:defRPr/>
            </a:lvl2pPr>
            <a:lvl3pPr marL="914400" indent="0">
              <a:lnSpc>
                <a:spcPct val="150000"/>
              </a:lnSpc>
              <a:buFontTx/>
              <a:buNone/>
              <a:defRPr/>
            </a:lvl3pPr>
            <a:lvl4pPr marL="1371600" indent="0">
              <a:lnSpc>
                <a:spcPct val="150000"/>
              </a:lnSpc>
              <a:buFontTx/>
              <a:buNone/>
              <a:defRPr/>
            </a:lvl4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sp>
        <p:nvSpPr>
          <p:cNvPr id="16" name="Rektangel 15"/>
          <p:cNvSpPr/>
          <p:nvPr userDrawn="1"/>
        </p:nvSpPr>
        <p:spPr>
          <a:xfrm>
            <a:off x="6792000" y="-1159262"/>
            <a:ext cx="10800000" cy="10800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46" y="6086350"/>
            <a:ext cx="2932032" cy="540000"/>
          </a:xfrm>
          <a:prstGeom prst="rect">
            <a:avLst/>
          </a:prstGeom>
        </p:spPr>
      </p:pic>
      <p:sp>
        <p:nvSpPr>
          <p:cNvPr id="18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173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leder blad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5400000" y="-1171962"/>
            <a:ext cx="10800000" cy="10800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8153400" y="108958"/>
            <a:ext cx="3871400" cy="664008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billede 10"/>
          <p:cNvSpPr>
            <a:spLocks noGrp="1"/>
          </p:cNvSpPr>
          <p:nvPr>
            <p:ph type="pic" sz="quarter" idx="12"/>
          </p:nvPr>
        </p:nvSpPr>
        <p:spPr>
          <a:xfrm>
            <a:off x="4044146" y="108954"/>
            <a:ext cx="3949700" cy="6640089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94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6083" y="365125"/>
            <a:ext cx="897221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56083" y="1825625"/>
            <a:ext cx="8972217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04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og kontakt - blad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86039623-C319-EA41-B26F-91CF0BE8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7102" y="1885640"/>
            <a:ext cx="3120119" cy="338554"/>
          </a:xfrm>
        </p:spPr>
        <p:txBody>
          <a:bodyPr wrap="none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Fornavn efternavn</a:t>
            </a:r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FCA55113-5ECF-4E41-9F30-D624C109FF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7102" y="2248646"/>
            <a:ext cx="3120119" cy="338554"/>
          </a:xfrm>
        </p:spPr>
        <p:txBody>
          <a:bodyPr wrap="none" t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Stilling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B15C62F7-0031-7441-88A4-3F9F4BFD9F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102" y="2778498"/>
            <a:ext cx="3120120" cy="197432"/>
          </a:xfrm>
        </p:spPr>
        <p:txBody>
          <a:bodyPr wrap="none" t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Tast telefon (husk </a:t>
            </a:r>
            <a:r>
              <a:rPr lang="da-DK" dirty="0" smtClean="0"/>
              <a:t>+45)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FCF40F1-E259-8E44-A914-8B1A0CB6D3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102" y="3002974"/>
            <a:ext cx="3120120" cy="197432"/>
          </a:xfrm>
        </p:spPr>
        <p:txBody>
          <a:bodyPr wrap="none" t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Tast mailadresse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1B249CF-7C01-4949-81AC-9A82344DDB19}"/>
              </a:ext>
            </a:extLst>
          </p:cNvPr>
          <p:cNvSpPr txBox="1"/>
          <p:nvPr userDrawn="1"/>
        </p:nvSpPr>
        <p:spPr>
          <a:xfrm>
            <a:off x="3013364" y="3226806"/>
            <a:ext cx="1873857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lvl="0" algn="r">
              <a:spcAft>
                <a:spcPts val="100"/>
              </a:spcAft>
            </a:pPr>
            <a:r>
              <a:rPr lang="da-D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www.aeroekommune.dk</a:t>
            </a:r>
            <a:endParaRPr lang="da-DK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99" y="3964384"/>
            <a:ext cx="2693222" cy="1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04709" y="1246875"/>
            <a:ext cx="4932218" cy="4269220"/>
          </a:xfrm>
          <a:noFill/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Tak for nu!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8761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blad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17" y="1911004"/>
            <a:ext cx="7570925" cy="3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8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6083" y="365125"/>
            <a:ext cx="897221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89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neskifter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6083" y="2516044"/>
            <a:ext cx="8972217" cy="1325563"/>
          </a:xfrm>
          <a:noFill/>
          <a:ln>
            <a:noFill/>
          </a:ln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720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- 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87964" y="1824037"/>
            <a:ext cx="6744275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2"/>
          </p:nvPr>
        </p:nvSpPr>
        <p:spPr>
          <a:xfrm>
            <a:off x="7771200" y="0"/>
            <a:ext cx="44208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7" y="6100089"/>
            <a:ext cx="2932032" cy="540000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87964" y="365125"/>
            <a:ext cx="6744276" cy="1325563"/>
          </a:xfrm>
          <a:noFill/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803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- venst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8248" y="365125"/>
            <a:ext cx="583341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718299" y="1824037"/>
            <a:ext cx="5596789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billede 10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4196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368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dhold - 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87965" y="1824037"/>
            <a:ext cx="6020608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2"/>
          </p:nvPr>
        </p:nvSpPr>
        <p:spPr>
          <a:xfrm>
            <a:off x="9873045" y="0"/>
            <a:ext cx="2158314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7" y="6100089"/>
            <a:ext cx="2932032" cy="540000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87964" y="365125"/>
            <a:ext cx="6020608" cy="1325563"/>
          </a:xfrm>
          <a:noFill/>
        </p:spPr>
        <p:txBody>
          <a:bodyPr/>
          <a:lstStyle>
            <a:lvl1pPr>
              <a:defRPr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  <p:sp>
        <p:nvSpPr>
          <p:cNvPr id="8" name="Pladsholder til billede 10"/>
          <p:cNvSpPr>
            <a:spLocks noGrp="1"/>
          </p:cNvSpPr>
          <p:nvPr>
            <p:ph type="pic" sz="quarter" idx="19"/>
          </p:nvPr>
        </p:nvSpPr>
        <p:spPr>
          <a:xfrm>
            <a:off x="7545860" y="4116"/>
            <a:ext cx="2158314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483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- top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2545774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531517" y="2837295"/>
            <a:ext cx="3128963" cy="31480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932799" y="2837295"/>
            <a:ext cx="3128963" cy="31480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15"/>
          </p:nvPr>
        </p:nvSpPr>
        <p:spPr>
          <a:xfrm>
            <a:off x="8130235" y="2837295"/>
            <a:ext cx="3128963" cy="31480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 userDrawn="1"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230505" y="6291491"/>
            <a:ext cx="4125912" cy="190500"/>
          </a:xfrm>
        </p:spPr>
        <p:txBody>
          <a:bodyPr>
            <a:no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da-DK" dirty="0" smtClean="0"/>
              <a:t>Tast præsentationens navn i sidefod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536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30505" y="365125"/>
            <a:ext cx="1112329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30505" y="1825625"/>
            <a:ext cx="11123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46" y="6086350"/>
            <a:ext cx="29320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7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71" r:id="rId3"/>
    <p:sldLayoutId id="2147483678" r:id="rId4"/>
    <p:sldLayoutId id="2147483684" r:id="rId5"/>
    <p:sldLayoutId id="2147483652" r:id="rId6"/>
    <p:sldLayoutId id="2147483663" r:id="rId7"/>
    <p:sldLayoutId id="2147483749" r:id="rId8"/>
    <p:sldLayoutId id="2147483680" r:id="rId9"/>
    <p:sldLayoutId id="2147483657" r:id="rId10"/>
    <p:sldLayoutId id="2147483674" r:id="rId11"/>
    <p:sldLayoutId id="2147483673" r:id="rId12"/>
    <p:sldLayoutId id="2147483665" r:id="rId13"/>
    <p:sldLayoutId id="2147483666" r:id="rId14"/>
    <p:sldLayoutId id="2147483667" r:id="rId15"/>
    <p:sldLayoutId id="2147483655" r:id="rId16"/>
    <p:sldLayoutId id="2147483747" r:id="rId17"/>
    <p:sldLayoutId id="2147483682" r:id="rId18"/>
    <p:sldLayoutId id="214748367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30505" y="365125"/>
            <a:ext cx="1112329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30505" y="1825625"/>
            <a:ext cx="11123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46" y="6086350"/>
            <a:ext cx="29320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40" r:id="rId3"/>
    <p:sldLayoutId id="2147483662" r:id="rId4"/>
    <p:sldLayoutId id="2147483742" r:id="rId5"/>
    <p:sldLayoutId id="214748374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30505" y="365125"/>
            <a:ext cx="11123295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30505" y="1825625"/>
            <a:ext cx="11123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46" y="6086350"/>
            <a:ext cx="29320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8" r:id="rId2"/>
    <p:sldLayoutId id="2147483692" r:id="rId3"/>
    <p:sldLayoutId id="2147483710" r:id="rId4"/>
    <p:sldLayoutId id="2147483714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Den Grønne Trepart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Grønt Råds møde</a:t>
            </a:r>
          </a:p>
          <a:p>
            <a:r>
              <a:rPr lang="da-DK" dirty="0"/>
              <a:t>1</a:t>
            </a:r>
            <a:r>
              <a:rPr lang="da-DK" dirty="0" smtClean="0"/>
              <a:t>. oktober 2024</a:t>
            </a:r>
          </a:p>
        </p:txBody>
      </p:sp>
    </p:spTree>
    <p:extLst>
      <p:ext uri="{BB962C8B-B14F-4D97-AF65-F5344CB8AC3E}">
        <p14:creationId xmlns:p14="http://schemas.microsoft.com/office/powerpoint/2010/main" val="25884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Grøn trepartsaftale 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da-DK" dirty="0"/>
          </a:p>
          <a:p>
            <a:r>
              <a:rPr lang="da-DK" dirty="0" smtClean="0"/>
              <a:t>Den </a:t>
            </a:r>
            <a:r>
              <a:rPr lang="da-DK" dirty="0"/>
              <a:t>24. juni indgik regeringen og parterne i Grøn trepart </a:t>
            </a:r>
            <a:r>
              <a:rPr lang="da-DK" i="1" dirty="0"/>
              <a:t>Aftale om et Grønt Danmark</a:t>
            </a:r>
            <a:r>
              <a:rPr lang="da-DK" dirty="0"/>
              <a:t>. </a:t>
            </a:r>
            <a:endParaRPr lang="da-DK" dirty="0" smtClean="0"/>
          </a:p>
          <a:p>
            <a:r>
              <a:rPr lang="da-DK" dirty="0" smtClean="0"/>
              <a:t>- Ambitiøs aftale der sigter mod </a:t>
            </a:r>
            <a:r>
              <a:rPr lang="da-DK" dirty="0"/>
              <a:t>at vi når vores mål for klima, vandmiljø, natur, biodiversitet, drikkevand og skovrejsning til gavn for kommende generationer. </a:t>
            </a:r>
          </a:p>
          <a:p>
            <a:r>
              <a:rPr lang="da-DK" dirty="0"/>
              <a:t>Det er en </a:t>
            </a:r>
            <a:r>
              <a:rPr lang="da-DK" dirty="0" smtClean="0"/>
              <a:t>aftale, som </a:t>
            </a:r>
            <a:r>
              <a:rPr lang="da-DK" dirty="0"/>
              <a:t>også </a:t>
            </a:r>
            <a:r>
              <a:rPr lang="da-DK" dirty="0" smtClean="0"/>
              <a:t>indeholder </a:t>
            </a:r>
            <a:r>
              <a:rPr lang="da-DK" dirty="0"/>
              <a:t>helt konkrete initiativer, der skal understøtte, at vi som samfund når i mål med den grønne omstilling. </a:t>
            </a:r>
          </a:p>
        </p:txBody>
      </p:sp>
      <p:sp>
        <p:nvSpPr>
          <p:cNvPr id="29" name="Pladsholder til tekst 2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8516203" y="2879678"/>
            <a:ext cx="3452883" cy="242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/>
              <a:t>Regeringen</a:t>
            </a:r>
            <a:r>
              <a:rPr lang="da-DK" dirty="0"/>
              <a:t>, </a:t>
            </a:r>
          </a:p>
          <a:p>
            <a:r>
              <a:rPr lang="da-DK" dirty="0"/>
              <a:t>Landbrug &amp; Fødevarer, </a:t>
            </a:r>
          </a:p>
          <a:p>
            <a:r>
              <a:rPr lang="da-DK" dirty="0"/>
              <a:t>Danmarks </a:t>
            </a:r>
            <a:r>
              <a:rPr lang="da-DK" dirty="0" err="1" smtClean="0"/>
              <a:t>Naturfrednings-forening</a:t>
            </a:r>
            <a:r>
              <a:rPr lang="da-DK" dirty="0"/>
              <a:t>, </a:t>
            </a:r>
            <a:r>
              <a:rPr lang="da-DK" dirty="0" smtClean="0"/>
              <a:t>Fødevareforbundet </a:t>
            </a:r>
            <a:r>
              <a:rPr lang="da-DK" dirty="0"/>
              <a:t>NNF, </a:t>
            </a:r>
            <a:r>
              <a:rPr lang="da-DK" dirty="0" smtClean="0"/>
              <a:t>Dansk </a:t>
            </a:r>
            <a:r>
              <a:rPr lang="da-DK" dirty="0"/>
              <a:t>Metal, </a:t>
            </a:r>
            <a:r>
              <a:rPr lang="da-DK" dirty="0" smtClean="0"/>
              <a:t>Dansk </a:t>
            </a:r>
            <a:r>
              <a:rPr lang="da-DK" dirty="0"/>
              <a:t>Industri og </a:t>
            </a:r>
            <a:r>
              <a:rPr lang="da-DK" dirty="0" smtClean="0"/>
              <a:t>Kommunernes </a:t>
            </a:r>
            <a:r>
              <a:rPr lang="da-DK" dirty="0"/>
              <a:t>Landsforening 	</a:t>
            </a:r>
          </a:p>
        </p:txBody>
      </p:sp>
    </p:spTree>
    <p:extLst>
      <p:ext uri="{BB962C8B-B14F-4D97-AF65-F5344CB8AC3E}">
        <p14:creationId xmlns:p14="http://schemas.microsoft.com/office/powerpoint/2010/main" val="10044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312763"/>
            <a:ext cx="9834922" cy="59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Hovedindholdet i aftalen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56083" y="1201003"/>
            <a:ext cx="8972217" cy="5457609"/>
          </a:xfrm>
        </p:spPr>
        <p:txBody>
          <a:bodyPr>
            <a:normAutofit fontScale="55000" lnSpcReduction="20000"/>
          </a:bodyPr>
          <a:lstStyle/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200" dirty="0" smtClean="0"/>
              <a:t>Kommunerne </a:t>
            </a:r>
            <a:r>
              <a:rPr lang="da-DK" sz="4200" dirty="0"/>
              <a:t>skal i regi af vandoplandsstyregrupperne (</a:t>
            </a:r>
            <a:r>
              <a:rPr lang="da-DK" sz="4200" dirty="0" err="1"/>
              <a:t>VOS’erne</a:t>
            </a:r>
            <a:r>
              <a:rPr lang="da-DK" sz="4200" dirty="0"/>
              <a:t>) udarbejde en </a:t>
            </a:r>
            <a:r>
              <a:rPr lang="da-DK" sz="4200" b="1" dirty="0"/>
              <a:t>omlægningsplan senest i 2025 </a:t>
            </a:r>
            <a:r>
              <a:rPr lang="da-DK" sz="4200" dirty="0"/>
              <a:t>med </a:t>
            </a:r>
            <a:r>
              <a:rPr lang="da-DK" sz="4200" dirty="0" smtClean="0"/>
              <a:t>afsæt </a:t>
            </a:r>
            <a:r>
              <a:rPr lang="da-DK" sz="4200" dirty="0"/>
              <a:t>i et nationalt udmeldt indsatsbehov for </a:t>
            </a:r>
            <a:r>
              <a:rPr lang="da-DK" sz="4200" dirty="0" smtClean="0"/>
              <a:t>hovedvandoplandet </a:t>
            </a:r>
            <a:endParaRPr lang="da-DK" sz="4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200" b="1" i="1" dirty="0" smtClean="0">
                <a:latin typeface="+mn-lt"/>
              </a:rPr>
              <a:t>Danmarks </a:t>
            </a:r>
            <a:r>
              <a:rPr lang="da-DK" sz="4200" b="1" i="1" dirty="0">
                <a:latin typeface="+mn-lt"/>
              </a:rPr>
              <a:t>Grønne </a:t>
            </a:r>
            <a:r>
              <a:rPr lang="da-DK" sz="4200" b="1" i="1" dirty="0" smtClean="0">
                <a:latin typeface="+mn-lt"/>
              </a:rPr>
              <a:t>Arealfond</a:t>
            </a:r>
            <a:r>
              <a:rPr lang="da-DK" sz="4200" i="1" dirty="0" smtClean="0">
                <a:latin typeface="+mn-lt"/>
              </a:rPr>
              <a:t> etableres:</a:t>
            </a:r>
            <a:r>
              <a:rPr lang="da-DK" sz="4200" dirty="0" smtClean="0">
                <a:latin typeface="+mn-lt"/>
              </a:rPr>
              <a:t> Omfatter aktiviteter </a:t>
            </a:r>
            <a:r>
              <a:rPr lang="da-DK" sz="4200" dirty="0">
                <a:latin typeface="+mn-lt"/>
              </a:rPr>
              <a:t>for ca. 40 mia. kroner, herunder etablering af en national </a:t>
            </a:r>
            <a:r>
              <a:rPr lang="da-DK" sz="4200" dirty="0" smtClean="0">
                <a:latin typeface="+mn-lt"/>
              </a:rPr>
              <a:t>tilskudsordning </a:t>
            </a:r>
            <a:r>
              <a:rPr lang="da-DK" sz="4200" dirty="0">
                <a:latin typeface="+mn-lt"/>
              </a:rPr>
              <a:t>til privat skovrejsning inden udgangen af 2025</a:t>
            </a:r>
            <a:r>
              <a:rPr lang="da-DK" sz="4200" dirty="0" smtClean="0">
                <a:latin typeface="+mn-lt"/>
              </a:rPr>
              <a:t>.</a:t>
            </a:r>
            <a:endParaRPr lang="da-DK" sz="42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4200" dirty="0"/>
              <a:t>Rejsning af </a:t>
            </a:r>
            <a:r>
              <a:rPr lang="da-DK" sz="4200" b="1" dirty="0"/>
              <a:t>250.000 hektar ny skov </a:t>
            </a:r>
            <a:r>
              <a:rPr lang="da-DK" sz="4200" dirty="0"/>
              <a:t>frem mod 2045. </a:t>
            </a:r>
            <a:endParaRPr lang="da-DK" sz="4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4200" dirty="0" smtClean="0"/>
              <a:t>…heraf 100.000 ha urørt skov</a:t>
            </a:r>
            <a:endParaRPr lang="da-DK" sz="4200" dirty="0"/>
          </a:p>
          <a:p>
            <a:pPr lvl="1"/>
            <a:r>
              <a:rPr lang="da-DK" sz="4200" dirty="0"/>
              <a:t>Udtagning af </a:t>
            </a:r>
            <a:r>
              <a:rPr lang="da-DK" sz="4200" b="1" dirty="0"/>
              <a:t>140.000 hektar kulstofholdige lavbundsjorde </a:t>
            </a:r>
            <a:r>
              <a:rPr lang="da-DK" sz="4200" dirty="0"/>
              <a:t>inkl. randarealer frem mod 2030. </a:t>
            </a:r>
            <a:r>
              <a:rPr lang="da-DK" sz="4200" dirty="0" smtClean="0"/>
              <a:t>Det forventes</a:t>
            </a:r>
            <a:r>
              <a:rPr lang="da-DK" sz="4200" dirty="0"/>
              <a:t>, at alle indsatser skal være igangsat i 2027 eller 2028.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200" dirty="0"/>
              <a:t>Et mål om mindst </a:t>
            </a:r>
            <a:r>
              <a:rPr lang="da-DK" sz="4200" b="1" dirty="0"/>
              <a:t>20 pct. beskyttet natur</a:t>
            </a:r>
            <a:r>
              <a:rPr lang="da-DK" sz="4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200" dirty="0" smtClean="0"/>
              <a:t>10 </a:t>
            </a:r>
            <a:r>
              <a:rPr lang="da-DK" sz="4200" dirty="0"/>
              <a:t>mia. kr. frem mod 2045 til </a:t>
            </a:r>
            <a:r>
              <a:rPr lang="da-DK" sz="4200" b="1" dirty="0"/>
              <a:t>lagring af </a:t>
            </a:r>
            <a:r>
              <a:rPr lang="da-DK" sz="4200" b="1" dirty="0" err="1"/>
              <a:t>biokul</a:t>
            </a:r>
            <a:r>
              <a:rPr lang="da-DK" sz="4200" b="1" dirty="0"/>
              <a:t> </a:t>
            </a:r>
            <a:r>
              <a:rPr lang="da-DK" sz="4200" dirty="0"/>
              <a:t>produceret ved pyrolyse.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4200" dirty="0"/>
              <a:t>En </a:t>
            </a:r>
            <a:r>
              <a:rPr lang="da-DK" sz="4200" b="1" dirty="0"/>
              <a:t>CO2e-afgift</a:t>
            </a:r>
            <a:r>
              <a:rPr lang="da-DK" sz="4200" dirty="0"/>
              <a:t> på udledninger fra </a:t>
            </a:r>
            <a:r>
              <a:rPr lang="da-DK" sz="4200" dirty="0" smtClean="0"/>
              <a:t>husdyr – og kulstofholdige landbrugsjorde</a:t>
            </a:r>
            <a:endParaRPr lang="da-DK" sz="4200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7288D3AD-2374-C04C-890A-1C1A8A9BB462}"/>
              </a:ext>
            </a:extLst>
          </p:cNvPr>
          <p:cNvSpPr txBox="1">
            <a:spLocks/>
          </p:cNvSpPr>
          <p:nvPr/>
        </p:nvSpPr>
        <p:spPr>
          <a:xfrm>
            <a:off x="230505" y="6490336"/>
            <a:ext cx="1598295" cy="168277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Side </a:t>
            </a:r>
            <a:fld id="{58ACB27B-8CDD-D145-894C-191927230372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7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6083" y="365125"/>
            <a:ext cx="8972217" cy="619943"/>
          </a:xfrm>
        </p:spPr>
        <p:txBody>
          <a:bodyPr/>
          <a:lstStyle/>
          <a:p>
            <a:r>
              <a:rPr lang="da-DK" dirty="0" smtClean="0"/>
              <a:t>Tidslinje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61" y="1042332"/>
            <a:ext cx="10788460" cy="51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Kommunernes ansvar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56083" y="1503680"/>
            <a:ext cx="8972217" cy="4673283"/>
          </a:xfrm>
        </p:spPr>
        <p:txBody>
          <a:bodyPr>
            <a:normAutofit lnSpcReduction="10000"/>
          </a:bodyPr>
          <a:lstStyle/>
          <a:p>
            <a:r>
              <a:rPr lang="da-DK" sz="2000" b="1" dirty="0" smtClean="0"/>
              <a:t>Omlægningsplaner i 2025: </a:t>
            </a:r>
            <a:r>
              <a:rPr lang="da-DK" sz="2000" dirty="0" smtClean="0"/>
              <a:t>Overblik over arealer, hvor kan vi:</a:t>
            </a:r>
          </a:p>
          <a:p>
            <a:pPr marL="457200" indent="-457200">
              <a:buFontTx/>
              <a:buChar char="-"/>
            </a:pPr>
            <a:r>
              <a:rPr lang="da-DK" sz="2000" dirty="0" smtClean="0"/>
              <a:t>Lave mere skov, lavbunde, ekstensivere, mere natur osv.</a:t>
            </a:r>
            <a:endParaRPr lang="da-DK" sz="2000" dirty="0"/>
          </a:p>
          <a:p>
            <a:r>
              <a:rPr lang="da-DK" sz="2000" b="1" dirty="0" smtClean="0"/>
              <a:t>Laves i regi af </a:t>
            </a:r>
            <a:r>
              <a:rPr lang="da-DK" sz="2000" b="1" dirty="0" err="1" smtClean="0"/>
              <a:t>Hovedvandoplande</a:t>
            </a:r>
            <a:r>
              <a:rPr lang="da-DK" sz="2000" b="1" dirty="0" smtClean="0"/>
              <a:t> og vandoplandsstyregrupper</a:t>
            </a:r>
          </a:p>
          <a:p>
            <a:endParaRPr lang="da-DK" sz="2000" dirty="0" smtClean="0"/>
          </a:p>
          <a:p>
            <a:r>
              <a:rPr lang="da-DK" sz="2000" dirty="0" smtClean="0"/>
              <a:t>Vi er i vadestedet - OBS på:</a:t>
            </a:r>
          </a:p>
          <a:p>
            <a:pPr marL="457200" indent="-457200">
              <a:buFontTx/>
              <a:buChar char="-"/>
            </a:pPr>
            <a:r>
              <a:rPr lang="da-DK" sz="2000" dirty="0" smtClean="0"/>
              <a:t>Hvordan det præcist skal ske, vides endnu ikke</a:t>
            </a:r>
          </a:p>
          <a:p>
            <a:pPr marL="457200" indent="-457200">
              <a:buFontTx/>
              <a:buChar char="-"/>
            </a:pPr>
            <a:r>
              <a:rPr lang="da-DK" sz="2000" dirty="0" smtClean="0"/>
              <a:t>Aftalen er ikke på plads i FT (forhandling frem mod nov., lovgivning mv)</a:t>
            </a:r>
          </a:p>
          <a:p>
            <a:pPr marL="457200" indent="-457200">
              <a:buFontTx/>
              <a:buChar char="-"/>
            </a:pPr>
            <a:r>
              <a:rPr lang="da-DK" sz="2000" dirty="0" smtClean="0"/>
              <a:t>Juridisk spor skal afklares  - kompetence mellem kommuner og vandoplandsstyregrupper</a:t>
            </a:r>
          </a:p>
          <a:p>
            <a:pPr marL="457200" indent="-457200">
              <a:buFontTx/>
              <a:buChar char="-"/>
            </a:pPr>
            <a:r>
              <a:rPr lang="da-DK" sz="2000" dirty="0" smtClean="0"/>
              <a:t>Ressourcer til indsatsen skal på plads (forhandling Regering og KL)</a:t>
            </a:r>
          </a:p>
          <a:p>
            <a:r>
              <a:rPr lang="da-DK" sz="2000" dirty="0" smtClean="0"/>
              <a:t>Implementering af planen central: Dialog lokalt mellem udtagningskonsulenter, landbrug, kommune, foreninger (DN mv.)</a:t>
            </a:r>
          </a:p>
          <a:p>
            <a:r>
              <a:rPr lang="da-DK" sz="2000" dirty="0" smtClean="0"/>
              <a:t>Sammenhæng til lokale planer: Kommuneplan, Klimaplan osv.</a:t>
            </a:r>
            <a:endParaRPr lang="da-DK" dirty="0" smtClean="0"/>
          </a:p>
          <a:p>
            <a:pPr marL="457200" indent="-457200">
              <a:buFontTx/>
              <a:buChar char="-"/>
            </a:pPr>
            <a:endParaRPr lang="da-DK" dirty="0" smtClean="0"/>
          </a:p>
          <a:p>
            <a:pPr marL="457200" indent="-457200">
              <a:buFontTx/>
              <a:buChar char="-"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42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Drøftelse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Hvordan får vi succes på Ærø?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07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1">
      <a:dk1>
        <a:sysClr val="windowText" lastClr="000000"/>
      </a:dk1>
      <a:lt1>
        <a:sysClr val="window" lastClr="FFFFFF"/>
      </a:lt1>
      <a:dk2>
        <a:srgbClr val="00833E"/>
      </a:dk2>
      <a:lt2>
        <a:srgbClr val="005CA9"/>
      </a:lt2>
      <a:accent1>
        <a:srgbClr val="000000"/>
      </a:accent1>
      <a:accent2>
        <a:srgbClr val="005CA9"/>
      </a:accent2>
      <a:accent3>
        <a:srgbClr val="00833E"/>
      </a:accent3>
      <a:accent4>
        <a:srgbClr val="821E82"/>
      </a:accent4>
      <a:accent5>
        <a:srgbClr val="FDC300"/>
      </a:accent5>
      <a:accent6>
        <a:srgbClr val="E3051B"/>
      </a:accent6>
      <a:hlink>
        <a:srgbClr val="005CA9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.potx" id="{2394DE40-F439-4A46-89CB-4295C290BD01}" vid="{5E3F2935-1142-476E-86FE-C78D605ADB50}"/>
    </a:ext>
  </a:extLst>
</a:theme>
</file>

<file path=ppt/theme/theme2.xml><?xml version="1.0" encoding="utf-8"?>
<a:theme xmlns:a="http://schemas.openxmlformats.org/drawingml/2006/main" name="hav-tema">
  <a:themeElements>
    <a:clrScheme name="Brugerdefineret 1">
      <a:dk1>
        <a:sysClr val="windowText" lastClr="000000"/>
      </a:dk1>
      <a:lt1>
        <a:sysClr val="window" lastClr="FFFFFF"/>
      </a:lt1>
      <a:dk2>
        <a:srgbClr val="00833E"/>
      </a:dk2>
      <a:lt2>
        <a:srgbClr val="005CA9"/>
      </a:lt2>
      <a:accent1>
        <a:srgbClr val="000000"/>
      </a:accent1>
      <a:accent2>
        <a:srgbClr val="005CA9"/>
      </a:accent2>
      <a:accent3>
        <a:srgbClr val="00833E"/>
      </a:accent3>
      <a:accent4>
        <a:srgbClr val="821E82"/>
      </a:accent4>
      <a:accent5>
        <a:srgbClr val="FDC300"/>
      </a:accent5>
      <a:accent6>
        <a:srgbClr val="E3051B"/>
      </a:accent6>
      <a:hlink>
        <a:srgbClr val="005CA9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.potx" id="{2394DE40-F439-4A46-89CB-4295C290BD01}" vid="{9EA81B76-5331-4F94-8559-73BDC4EEA1AB}"/>
    </a:ext>
  </a:extLst>
</a:theme>
</file>

<file path=ppt/theme/theme3.xml><?xml version="1.0" encoding="utf-8"?>
<a:theme xmlns:a="http://schemas.openxmlformats.org/drawingml/2006/main" name="Land-tema">
  <a:themeElements>
    <a:clrScheme name="Brugerdefineret 1">
      <a:dk1>
        <a:sysClr val="windowText" lastClr="000000"/>
      </a:dk1>
      <a:lt1>
        <a:sysClr val="window" lastClr="FFFFFF"/>
      </a:lt1>
      <a:dk2>
        <a:srgbClr val="00833E"/>
      </a:dk2>
      <a:lt2>
        <a:srgbClr val="005CA9"/>
      </a:lt2>
      <a:accent1>
        <a:srgbClr val="000000"/>
      </a:accent1>
      <a:accent2>
        <a:srgbClr val="005CA9"/>
      </a:accent2>
      <a:accent3>
        <a:srgbClr val="00833E"/>
      </a:accent3>
      <a:accent4>
        <a:srgbClr val="821E82"/>
      </a:accent4>
      <a:accent5>
        <a:srgbClr val="FDC300"/>
      </a:accent5>
      <a:accent6>
        <a:srgbClr val="E3051B"/>
      </a:accent6>
      <a:hlink>
        <a:srgbClr val="005CA9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.potx" id="{2394DE40-F439-4A46-89CB-4295C290BD01}" vid="{BD30075C-5615-42F3-893A-A0B4A5B70948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</Template>
  <TotalTime>389</TotalTime>
  <Words>455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Office-tema</vt:lpstr>
      <vt:lpstr>hav-tema</vt:lpstr>
      <vt:lpstr>Land-tema</vt:lpstr>
      <vt:lpstr>Den Grønne Trepart</vt:lpstr>
      <vt:lpstr>Grøn trepartsaftale </vt:lpstr>
      <vt:lpstr>PowerPoint-præsentation</vt:lpstr>
      <vt:lpstr>Hovedindholdet i aftalen</vt:lpstr>
      <vt:lpstr>Tidslinje</vt:lpstr>
      <vt:lpstr>Kommunernes ansvar</vt:lpstr>
      <vt:lpstr>Drøftelse</vt:lpstr>
    </vt:vector>
  </TitlesOfParts>
  <Company>Ærø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Masterslides</dc:title>
  <dc:creator>Camilla Julie Ravn</dc:creator>
  <cp:lastModifiedBy>Vivian Banke Pedersen</cp:lastModifiedBy>
  <cp:revision>30</cp:revision>
  <dcterms:created xsi:type="dcterms:W3CDTF">2022-12-01T14:10:15Z</dcterms:created>
  <dcterms:modified xsi:type="dcterms:W3CDTF">2024-10-07T11:14:52Z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0e9dbfb3-cb9b-4031-8c6a-f5b54d13a860</vt:lpwstr>
  </property>
  <property fmtid="{D5CDD505-2E9C-101B-9397-08002B2CF9AE}" pid="3" name="DocumentMetadataId">
    <vt:lpwstr>85562d68-39e1-4494-9775-5d36e8cc458c</vt:lpwstr>
  </property>
  <property fmtid="{D5CDD505-2E9C-101B-9397-08002B2CF9AE}" pid="4" name="DocumentNumber">
    <vt:lpwstr>D2024-67452</vt:lpwstr>
  </property>
  <property fmtid="{D5CDD505-2E9C-101B-9397-08002B2CF9AE}" pid="5" name="DocumentContentId">
    <vt:lpwstr>85562d68-39e1-4494-9775-5d36e8cc458c</vt:lpwstr>
  </property>
</Properties>
</file>